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08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E97138-C0EF-48CC-85C1-8808FE09D66F}" type="datetimeFigureOut">
              <a:rPr lang="de-DE" smtClean="0"/>
              <a:t>17.04.2019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1010FA-E181-448E-BB5A-6A6F924ED6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637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DEA9553-D2AB-4A4A-9FBB-18A78D8340DC}" type="datetime1">
              <a:rPr lang="de-DE" smtClean="0"/>
              <a:t>17.04.2019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de-DE" smtClean="0"/>
              <a:t>Servicebüro für Außenhandelslogistik AEO-F 101102 seit 2009</a:t>
            </a:r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D60701-0D1F-4AE5-957F-7324DF6C940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486998-07BF-4BD8-B9BF-963D4C42110D}" type="datetime1">
              <a:rPr lang="de-DE" smtClean="0"/>
              <a:t>17.04.2019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de-DE" smtClean="0"/>
              <a:t>Servicebüro für Außenhandelslogistik AEO-F 101102 seit 2009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D60701-0D1F-4AE5-957F-7324DF6C940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BB18A-D9A2-4E1B-8E0B-A4187F44ABEA}" type="datetime1">
              <a:rPr lang="de-DE" smtClean="0"/>
              <a:t>17.04.2019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de-DE" smtClean="0"/>
              <a:t>Servicebüro für Außenhandelslogistik AEO-F 101102 seit 2009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D60701-0D1F-4AE5-957F-7324DF6C940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62A078-D17F-46CA-AD67-DB66A068E78D}" type="datetime1">
              <a:rPr lang="de-DE" smtClean="0"/>
              <a:t>17.04.2019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de-DE" smtClean="0"/>
              <a:t>Servicebüro für Außenhandelslogistik AEO-F 101102 seit 2009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D60701-0D1F-4AE5-957F-7324DF6C940C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22A1E-D2EF-4E46-8760-18BBCC5E6FA5}" type="datetime1">
              <a:rPr lang="de-DE" smtClean="0"/>
              <a:t>17.04.2019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de-DE" smtClean="0"/>
              <a:t>Servicebüro für Außenhandelslogistik AEO-F 101102 seit 2009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D60701-0D1F-4AE5-957F-7324DF6C940C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DEDCA2-6A8F-4C7E-A94F-668577B9FD8E}" type="datetime1">
              <a:rPr lang="de-DE" smtClean="0"/>
              <a:t>17.04.2019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de-DE" smtClean="0"/>
              <a:t>Servicebüro für Außenhandelslogistik AEO-F 101102 seit 2009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D60701-0D1F-4AE5-957F-7324DF6C940C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26A948-815F-41CA-BBDA-B7BB36F320C9}" type="datetime1">
              <a:rPr lang="de-DE" smtClean="0"/>
              <a:t>17.04.2019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de-DE" smtClean="0"/>
              <a:t>Servicebüro für Außenhandelslogistik AEO-F 101102 seit 2009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D60701-0D1F-4AE5-957F-7324DF6C940C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909742-FECA-4280-B04D-7441F83DC275}" type="datetime1">
              <a:rPr lang="de-DE" smtClean="0"/>
              <a:t>17.04.2019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de-DE" smtClean="0"/>
              <a:t>Servicebüro für Außenhandelslogistik AEO-F 101102 seit 2009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D60701-0D1F-4AE5-957F-7324DF6C940C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2CFA09-BC7A-492D-9C60-8028680308A9}" type="datetime1">
              <a:rPr lang="de-DE" smtClean="0"/>
              <a:t>17.04.2019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de-DE" smtClean="0"/>
              <a:t>Servicebüro für Außenhandelslogistik AEO-F 101102 seit 2009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D60701-0D1F-4AE5-957F-7324DF6C940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5E06267-45BB-4A61-BDB4-220C53A1765C}" type="datetime1">
              <a:rPr lang="de-DE" smtClean="0"/>
              <a:t>17.04.2019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de-DE" smtClean="0"/>
              <a:t>Servicebüro für Außenhandelslogistik AEO-F 101102 seit 2009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D60701-0D1F-4AE5-957F-7324DF6C940C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C670735-5B67-45BC-99E6-5F4744F3707B}" type="datetime1">
              <a:rPr lang="de-DE" smtClean="0"/>
              <a:t>17.04.2019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de-DE" smtClean="0"/>
              <a:t>Servicebüro für Außenhandelslogistik AEO-F 101102 seit 2009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D60701-0D1F-4AE5-957F-7324DF6C940C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6B7A43F-4F5D-4013-91FD-DEB848DB7F10}" type="datetime1">
              <a:rPr lang="de-DE" smtClean="0"/>
              <a:t>17.04.2019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de-DE" smtClean="0"/>
              <a:t>Servicebüro für Außenhandelslogistik AEO-F 101102 seit 2009</a:t>
            </a:r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3D60701-0D1F-4AE5-957F-7324DF6C940C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85167" y="1279519"/>
            <a:ext cx="7772400" cy="1829761"/>
          </a:xfrm>
        </p:spPr>
        <p:txBody>
          <a:bodyPr/>
          <a:lstStyle/>
          <a:p>
            <a:pPr algn="ctr"/>
            <a:r>
              <a:rPr lang="de-DE" dirty="0" smtClean="0"/>
              <a:t>Das United </a:t>
            </a:r>
            <a:r>
              <a:rPr lang="de-DE" dirty="0" err="1" smtClean="0"/>
              <a:t>Kingdom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und der Brexit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3568" y="3284984"/>
            <a:ext cx="7772400" cy="2448272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de-DE" b="1" dirty="0" smtClean="0"/>
              <a:t>Die drei brennendsten Fragen:</a:t>
            </a:r>
          </a:p>
          <a:p>
            <a:pPr marL="712788" indent="-534988" algn="l">
              <a:buClrTx/>
              <a:buSzPct val="100000"/>
              <a:buAutoNum type="arabicPeriod"/>
            </a:pPr>
            <a:r>
              <a:rPr lang="de-DE" sz="2400" dirty="0" smtClean="0">
                <a:solidFill>
                  <a:schemeClr val="tx1"/>
                </a:solidFill>
              </a:rPr>
              <a:t>Ab wann sind Zollformalitäten nötig?</a:t>
            </a:r>
          </a:p>
          <a:p>
            <a:pPr marL="712788" indent="-534988" algn="l">
              <a:buClrTx/>
              <a:buSzPct val="100000"/>
              <a:buFont typeface="+mj-lt"/>
              <a:buAutoNum type="arabicPeriod"/>
            </a:pPr>
            <a:r>
              <a:rPr lang="de-DE" sz="2400" dirty="0" smtClean="0">
                <a:solidFill>
                  <a:schemeClr val="tx1"/>
                </a:solidFill>
              </a:rPr>
              <a:t>Wie ist der Stand der Vorbereitungen </a:t>
            </a:r>
          </a:p>
          <a:p>
            <a:pPr marL="712788" algn="l">
              <a:buClrTx/>
              <a:buSzPct val="100000"/>
            </a:pPr>
            <a:r>
              <a:rPr lang="de-DE" sz="2400" dirty="0" smtClean="0">
                <a:solidFill>
                  <a:schemeClr val="tx1"/>
                </a:solidFill>
              </a:rPr>
              <a:t>seitens der EU?</a:t>
            </a:r>
          </a:p>
          <a:p>
            <a:pPr marL="712788" indent="-534988" algn="l">
              <a:buClrTx/>
              <a:buSzPct val="100000"/>
              <a:buFont typeface="+mj-lt"/>
              <a:buAutoNum type="arabicPeriod"/>
            </a:pPr>
            <a:r>
              <a:rPr lang="de-DE" sz="2400" dirty="0" smtClean="0">
                <a:solidFill>
                  <a:schemeClr val="tx1"/>
                </a:solidFill>
              </a:rPr>
              <a:t>Welche Vorbereitungen hat UK getroffen?</a:t>
            </a:r>
          </a:p>
          <a:p>
            <a:pPr marL="712788" indent="-534988">
              <a:buClrTx/>
              <a:buSzPct val="100000"/>
            </a:pPr>
            <a:r>
              <a:rPr lang="de-DE" sz="2000" i="1" dirty="0" smtClean="0">
                <a:solidFill>
                  <a:schemeClr val="tx1"/>
                </a:solidFill>
              </a:rPr>
              <a:t>Stand 15.April 2019</a:t>
            </a:r>
            <a:endParaRPr lang="de-DE" sz="2000" dirty="0">
              <a:solidFill>
                <a:schemeClr val="tx1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387246"/>
            <a:ext cx="746398" cy="914506"/>
          </a:xfrm>
          <a:prstGeom prst="rect">
            <a:avLst/>
          </a:prstGeom>
        </p:spPr>
      </p:pic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115616" y="6407945"/>
            <a:ext cx="5615137" cy="333424"/>
          </a:xfrm>
        </p:spPr>
        <p:txBody>
          <a:bodyPr/>
          <a:lstStyle/>
          <a:p>
            <a:r>
              <a:rPr lang="de-DE" dirty="0" smtClean="0"/>
              <a:t>Servicebüro für Außenhandelslogistik AEO-F 101102 seit 2009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0701-0D1F-4AE5-957F-7324DF6C940C}" type="slidenum">
              <a:rPr lang="de-DE" smtClean="0"/>
              <a:t>1</a:t>
            </a:fld>
            <a:endParaRPr lang="de-DE"/>
          </a:p>
        </p:txBody>
      </p:sp>
      <p:pic>
        <p:nvPicPr>
          <p:cNvPr id="7" name="Inhaltsplatzhalt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1" y="5733256"/>
            <a:ext cx="2150773" cy="75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25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5445225"/>
            <a:ext cx="3322712" cy="1163808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1. Ab </a:t>
            </a:r>
            <a:r>
              <a:rPr lang="de-DE" dirty="0"/>
              <a:t>wann sind Zollformalitäten nötig?</a:t>
            </a:r>
            <a:br>
              <a:rPr lang="de-DE" dirty="0"/>
            </a:b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971600" y="6407945"/>
            <a:ext cx="5759153" cy="333424"/>
          </a:xfrm>
        </p:spPr>
        <p:txBody>
          <a:bodyPr/>
          <a:lstStyle/>
          <a:p>
            <a:r>
              <a:rPr lang="de-DE" dirty="0" smtClean="0"/>
              <a:t>Servicebüro für Außenhandelslogistik AEO-F 101102 seit 2009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0701-0D1F-4AE5-957F-7324DF6C940C}" type="slidenum">
              <a:rPr lang="de-DE" smtClean="0"/>
              <a:t>2</a:t>
            </a:fld>
            <a:endParaRPr lang="de-DE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627827"/>
              </p:ext>
            </p:extLst>
          </p:nvPr>
        </p:nvGraphicFramePr>
        <p:xfrm>
          <a:off x="539552" y="1988840"/>
          <a:ext cx="8208912" cy="34594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096344"/>
                <a:gridCol w="5112568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Bei</a:t>
                      </a:r>
                      <a:r>
                        <a:rPr lang="de-DE" sz="1900" baseline="0" dirty="0" smtClean="0"/>
                        <a:t> geregeltem BREXIT</a:t>
                      </a:r>
                    </a:p>
                    <a:p>
                      <a:r>
                        <a:rPr lang="de-DE" sz="1900" baseline="0" dirty="0" smtClean="0"/>
                        <a:t>mit Austrittsabkommen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Nach dem Ende der Übergangsphase</a:t>
                      </a:r>
                    </a:p>
                    <a:p>
                      <a:r>
                        <a:rPr lang="de-DE" sz="1900" dirty="0" smtClean="0"/>
                        <a:t>(voraussichtlich</a:t>
                      </a:r>
                      <a:r>
                        <a:rPr lang="de-DE" sz="1900" baseline="0" dirty="0" smtClean="0"/>
                        <a:t> bis 31. 12.2020 – Verlängerung möglich)</a:t>
                      </a:r>
                      <a:endParaRPr lang="de-DE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9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Bei ungeregeltem Brexit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das</a:t>
                      </a:r>
                      <a:r>
                        <a:rPr lang="de-DE" sz="1900" baseline="0" dirty="0" smtClean="0"/>
                        <a:t> UK wird mit sofortiger Wirkung Drittland – dies ist möglich </a:t>
                      </a:r>
                    </a:p>
                    <a:p>
                      <a:r>
                        <a:rPr lang="de-DE" sz="1900" baseline="0" dirty="0" smtClean="0"/>
                        <a:t>bereits 1. Juni 2019 </a:t>
                      </a:r>
                    </a:p>
                    <a:p>
                      <a:r>
                        <a:rPr lang="de-DE" sz="1900" baseline="0" dirty="0" smtClean="0"/>
                        <a:t>oder 1. November 2019 oder </a:t>
                      </a:r>
                    </a:p>
                    <a:p>
                      <a:r>
                        <a:rPr lang="de-DE" sz="1900" baseline="0" dirty="0" smtClean="0"/>
                        <a:t>ggf. zum jeweils 4ten Tag des auf den Monats der Austrittserklärung folgenden Monats </a:t>
                      </a:r>
                      <a:endParaRPr lang="de-DE" sz="19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6057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5445225"/>
            <a:ext cx="3322712" cy="1163808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2. Wie </a:t>
            </a:r>
            <a:r>
              <a:rPr lang="de-DE" dirty="0"/>
              <a:t>ist der Stand der Vorbereitungen </a:t>
            </a:r>
            <a:r>
              <a:rPr lang="de-DE" dirty="0" smtClean="0"/>
              <a:t>seitens </a:t>
            </a:r>
            <a:r>
              <a:rPr lang="de-DE" dirty="0"/>
              <a:t>der EU?</a:t>
            </a:r>
            <a:br>
              <a:rPr lang="de-DE" dirty="0"/>
            </a:b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971600" y="6407945"/>
            <a:ext cx="5759153" cy="333424"/>
          </a:xfrm>
        </p:spPr>
        <p:txBody>
          <a:bodyPr/>
          <a:lstStyle/>
          <a:p>
            <a:r>
              <a:rPr lang="de-DE" dirty="0" smtClean="0"/>
              <a:t>Servicebüro für Außenhandelslogistik AEO-F 101102 seit 2009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0701-0D1F-4AE5-957F-7324DF6C940C}" type="slidenum">
              <a:rPr lang="de-DE" smtClean="0"/>
              <a:t>3</a:t>
            </a:fld>
            <a:endParaRPr lang="de-DE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670318"/>
              </p:ext>
            </p:extLst>
          </p:nvPr>
        </p:nvGraphicFramePr>
        <p:xfrm>
          <a:off x="539552" y="1988840"/>
          <a:ext cx="8208912" cy="34290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096344"/>
                <a:gridCol w="5112568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Checklisten und Leitfaden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EORI-Nummer;</a:t>
                      </a:r>
                      <a:r>
                        <a:rPr lang="de-DE" sz="1900" baseline="0" dirty="0" smtClean="0"/>
                        <a:t> zollrechtliche Bewilligung; verbindliche Zolltarifauskunft; Warenursprung; EsumA; Rückwaren</a:t>
                      </a:r>
                    </a:p>
                    <a:p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Prepardness Notices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Zoll- und Einfuhr; Marktzugang; Warenursprung;</a:t>
                      </a:r>
                      <a:r>
                        <a:rPr lang="de-DE" sz="1900" baseline="0" dirty="0" smtClean="0"/>
                        <a:t> Lebensmittelrecht: Arzneimittel: Mobilität und Transport; Markes Access Database</a:t>
                      </a:r>
                    </a:p>
                    <a:p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Gesetzgebung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Transport; Unionszollkodex; Genehmigungen; Typenzulassung</a:t>
                      </a:r>
                    </a:p>
                    <a:p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4315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5445225"/>
            <a:ext cx="3322712" cy="1163808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de-DE" dirty="0"/>
              <a:t>3. Welche Vorbereitungen hat UK getroffen?</a:t>
            </a:r>
            <a:br>
              <a:rPr lang="de-DE" dirty="0"/>
            </a:b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971600" y="6407945"/>
            <a:ext cx="5759153" cy="333424"/>
          </a:xfrm>
        </p:spPr>
        <p:txBody>
          <a:bodyPr/>
          <a:lstStyle/>
          <a:p>
            <a:r>
              <a:rPr lang="de-DE" dirty="0" smtClean="0"/>
              <a:t>Servicebüro für Außenhandelslogistik AEO-F 101102 seit 2009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0701-0D1F-4AE5-957F-7324DF6C940C}" type="slidenum">
              <a:rPr lang="de-DE" smtClean="0"/>
              <a:t>4</a:t>
            </a:fld>
            <a:endParaRPr lang="de-DE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27833"/>
              </p:ext>
            </p:extLst>
          </p:nvPr>
        </p:nvGraphicFramePr>
        <p:xfrm>
          <a:off x="539552" y="1916832"/>
          <a:ext cx="8208912" cy="35356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664296"/>
                <a:gridCol w="5544616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Zolltarif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ein  vorübergehender</a:t>
                      </a:r>
                      <a:r>
                        <a:rPr lang="de-DE" sz="1900" baseline="0" dirty="0" smtClean="0"/>
                        <a:t> Zolltarif ist fertig</a:t>
                      </a:r>
                    </a:p>
                    <a:p>
                      <a:r>
                        <a:rPr lang="de-DE" sz="1900" baseline="0" dirty="0" smtClean="0"/>
                        <a:t>– er sieht Zollfreiheit vor–</a:t>
                      </a:r>
                    </a:p>
                    <a:p>
                      <a:r>
                        <a:rPr lang="de-DE" sz="1900" u="sng" baseline="0" dirty="0" smtClean="0"/>
                        <a:t>Ausnahmen: </a:t>
                      </a:r>
                      <a:r>
                        <a:rPr lang="de-DE" sz="1900" baseline="0" dirty="0" smtClean="0"/>
                        <a:t>PKWs und landwirtschaftliche Erzeugnisse</a:t>
                      </a:r>
                    </a:p>
                    <a:p>
                      <a:endParaRPr lang="de-DE" sz="1200" dirty="0"/>
                    </a:p>
                  </a:txBody>
                  <a:tcPr/>
                </a:tc>
              </a:tr>
              <a:tr h="72768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Versandverfahren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die Formalitäten sind abgeschlossen,</a:t>
                      </a:r>
                    </a:p>
                    <a:p>
                      <a:r>
                        <a:rPr lang="de-DE" sz="1900" baseline="0" dirty="0" smtClean="0"/>
                        <a:t>die Inanspruchnahme ab Brexit ist möglich</a:t>
                      </a:r>
                    </a:p>
                    <a:p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Vereinfachte </a:t>
                      </a:r>
                    </a:p>
                    <a:p>
                      <a:r>
                        <a:rPr lang="de-DE" sz="1900" dirty="0" smtClean="0"/>
                        <a:t>Einfuhrverfahren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Standardverfahren ist: Anschreibung in der Buchführung, die vollständige Zollanmeldung ist nachzuholen, eine Online Registrierung vorausgesetzt.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1331640" y="5843478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 smtClean="0"/>
              <a:t>Weitere Infos gibt es auf Anfrage bei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42523817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255</Words>
  <Application>Microsoft Office PowerPoint</Application>
  <PresentationFormat>Bildschirmpräsentation (4:3)</PresentationFormat>
  <Paragraphs>44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Deimos</vt:lpstr>
      <vt:lpstr>Das United Kingdom und der Brexit</vt:lpstr>
      <vt:lpstr>1. Ab wann sind Zollformalitäten nötig? </vt:lpstr>
      <vt:lpstr>2. Wie ist der Stand der Vorbereitungen seitens der EU? </vt:lpstr>
      <vt:lpstr>3. Welche Vorbereitungen hat UK getroffen?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United Kingdom und der Brexit</dc:title>
  <dc:creator>Nicola Bernard</dc:creator>
  <cp:lastModifiedBy>Nicola Bernard</cp:lastModifiedBy>
  <cp:revision>8</cp:revision>
  <dcterms:created xsi:type="dcterms:W3CDTF">2019-04-17T14:23:34Z</dcterms:created>
  <dcterms:modified xsi:type="dcterms:W3CDTF">2019-04-17T15:20:29Z</dcterms:modified>
</cp:coreProperties>
</file>